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8" r:id="rId6"/>
    <p:sldId id="272" r:id="rId7"/>
    <p:sldId id="269" r:id="rId8"/>
    <p:sldId id="267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49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94643"/>
  </p:normalViewPr>
  <p:slideViewPr>
    <p:cSldViewPr snapToGrid="0" snapToObjects="1">
      <p:cViewPr>
        <p:scale>
          <a:sx n="106" d="100"/>
          <a:sy n="106" d="100"/>
        </p:scale>
        <p:origin x="52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FF1B4C-7480-AE4C-AAB6-2D07A5CDC557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67E14F-461B-C244-8511-BB85225982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17380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7E14F-461B-C244-8511-BB8522598242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938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0064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974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9143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3886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827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145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8861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6961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2766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951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4057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66EA7-E5D5-5F43-8078-E6E8DF68EEA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CF343-6106-384D-81D3-A611B4F4F5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7817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58023" y="690101"/>
            <a:ext cx="9144000" cy="2387600"/>
          </a:xfrm>
        </p:spPr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Predicting the Colors of Squirrels in Central Park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58023" y="6253163"/>
            <a:ext cx="9144000" cy="1655762"/>
          </a:xfrm>
        </p:spPr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By Vanessa Razon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357" y="3316952"/>
            <a:ext cx="4075332" cy="281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54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Literature Review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8701" y="2239291"/>
            <a:ext cx="2821586" cy="2402785"/>
          </a:xfrm>
        </p:spPr>
      </p:pic>
      <p:sp>
        <p:nvSpPr>
          <p:cNvPr id="5" name="TextBox 4"/>
          <p:cNvSpPr txBox="1"/>
          <p:nvPr/>
        </p:nvSpPr>
        <p:spPr>
          <a:xfrm>
            <a:off x="1130300" y="1742505"/>
            <a:ext cx="610325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Sensors </a:t>
            </a:r>
            <a:r>
              <a:rPr lang="en-CA" sz="2800" dirty="0">
                <a:latin typeface="Baskerville" charset="0"/>
                <a:ea typeface="Baskerville" charset="0"/>
                <a:cs typeface="Baskerville" charset="0"/>
              </a:rPr>
              <a:t>and cameras to gather data </a:t>
            </a: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to </a:t>
            </a:r>
            <a:r>
              <a:rPr lang="en-CA" sz="2800" dirty="0">
                <a:latin typeface="Baskerville" charset="0"/>
                <a:ea typeface="Baskerville" charset="0"/>
                <a:cs typeface="Baskerville" charset="0"/>
              </a:rPr>
              <a:t>build deep </a:t>
            </a: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CNNs that </a:t>
            </a:r>
            <a:r>
              <a:rPr lang="en-CA" sz="2800" dirty="0">
                <a:latin typeface="Baskerville" charset="0"/>
                <a:ea typeface="Baskerville" charset="0"/>
                <a:cs typeface="Baskerville" charset="0"/>
              </a:rPr>
              <a:t>identify, count, and describe the behaviors of different </a:t>
            </a: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species</a:t>
            </a:r>
          </a:p>
          <a:p>
            <a:pPr marL="285750" indent="-285750">
              <a:buFont typeface="Arial" charset="0"/>
              <a:buChar char="•"/>
            </a:pPr>
            <a:endParaRPr lang="en-CA" sz="2800" dirty="0">
              <a:latin typeface="Baskerville" charset="0"/>
              <a:ea typeface="Baskerville" charset="0"/>
              <a:cs typeface="Baskerville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Cornell </a:t>
            </a:r>
            <a:r>
              <a:rPr lang="en-CA" sz="2800" dirty="0">
                <a:latin typeface="Baskerville" charset="0"/>
                <a:ea typeface="Baskerville" charset="0"/>
                <a:cs typeface="Baskerville" charset="0"/>
              </a:rPr>
              <a:t>University </a:t>
            </a: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used supervised </a:t>
            </a:r>
            <a:r>
              <a:rPr lang="en-CA" sz="2800" dirty="0">
                <a:latin typeface="Baskerville" charset="0"/>
                <a:ea typeface="Baskerville" charset="0"/>
                <a:cs typeface="Baskerville" charset="0"/>
              </a:rPr>
              <a:t>learning </a:t>
            </a: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to </a:t>
            </a:r>
            <a:r>
              <a:rPr lang="en-CA" sz="2800" dirty="0">
                <a:latin typeface="Baskerville" charset="0"/>
                <a:ea typeface="Baskerville" charset="0"/>
                <a:cs typeface="Baskerville" charset="0"/>
              </a:rPr>
              <a:t>predict sightings and migrations of certain bird species</a:t>
            </a: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.</a:t>
            </a:r>
            <a:endParaRPr lang="en-CA" sz="2800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73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Dataset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5924" y="1690688"/>
            <a:ext cx="9768840" cy="4794394"/>
          </a:xfrm>
        </p:spPr>
        <p:txBody>
          <a:bodyPr numCol="1">
            <a:normAutofit/>
          </a:bodyPr>
          <a:lstStyle/>
          <a:p>
            <a:pPr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Central </a:t>
            </a: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Park Squirrel Census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Data: </a:t>
            </a: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c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ollected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by </a:t>
            </a: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323 volunteers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on October 2018</a:t>
            </a:r>
          </a:p>
          <a:p>
            <a:pPr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3000 observations recorded (2968 used)</a:t>
            </a:r>
          </a:p>
          <a:p>
            <a:pPr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Contains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information: </a:t>
            </a:r>
          </a:p>
          <a:p>
            <a:pPr lvl="1"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data related to space and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time</a:t>
            </a:r>
          </a:p>
          <a:p>
            <a:pPr lvl="1">
              <a:buFont typeface="Arial" charset="0"/>
              <a:buChar char="•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squirrel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colors and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activities</a:t>
            </a:r>
          </a:p>
          <a:p>
            <a:pPr lvl="1">
              <a:buFont typeface="Arial" charset="0"/>
              <a:buChar char="•"/>
            </a:pP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  <a:p>
            <a:pPr lvl="1">
              <a:buFont typeface=".AppleColorEmojiUI" charset="0"/>
              <a:buChar char="⁉️"/>
            </a:pP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Amount of data</a:t>
            </a:r>
          </a:p>
          <a:p>
            <a:pPr lvl="1">
              <a:buFont typeface=".AppleColorEmojiUI" charset="0"/>
              <a:buChar char="⁉️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 Reliability of the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data</a:t>
            </a:r>
          </a:p>
          <a:p>
            <a:pPr lvl="1">
              <a:buFont typeface=".AppleColorEmojiUI" charset="0"/>
              <a:buChar char="⁉️"/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 Imbalanced classification</a:t>
            </a:r>
            <a:endParaRPr lang="en-CA" dirty="0" smtClean="0">
              <a:latin typeface="Baskerville" charset="0"/>
              <a:ea typeface="Baskerville" charset="0"/>
              <a:cs typeface="Baskerville" charset="0"/>
            </a:endParaRPr>
          </a:p>
          <a:p>
            <a:pPr lvl="1">
              <a:buFont typeface=".AppleColorEmojiUI" charset="0"/>
              <a:buChar char="⁉️"/>
            </a:pPr>
            <a:endParaRPr lang="en-CA" dirty="0" smtClean="0">
              <a:latin typeface="Baskerville" charset="0"/>
              <a:ea typeface="Baskerville" charset="0"/>
              <a:cs typeface="Baskerville" charset="0"/>
            </a:endParaRPr>
          </a:p>
          <a:p>
            <a:pPr>
              <a:buFont typeface="Wingdings" charset="2"/>
              <a:buChar char="q"/>
            </a:pPr>
            <a:endParaRPr lang="en-CA" dirty="0" smtClean="0">
              <a:latin typeface="Baskerville" charset="0"/>
              <a:ea typeface="Baskerville" charset="0"/>
              <a:cs typeface="Baskerville" charset="0"/>
            </a:endParaRPr>
          </a:p>
          <a:p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238" y="3253153"/>
            <a:ext cx="2910740" cy="193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7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The Goal of the Project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223" y="1583436"/>
            <a:ext cx="4797132" cy="320058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Sketch/>
                    </a14:imgEffect>
                    <a14:imgEffect>
                      <a14:brightnessContrast bright="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863" y="3749079"/>
            <a:ext cx="707242" cy="707242"/>
          </a:xfrm>
          <a:prstGeom prst="rect">
            <a:avLst/>
          </a:prstGeom>
          <a:effectLst>
            <a:reflection stA="45000" endPos="0" dist="50800" dir="5400000" sy="-100000" algn="bl" rotWithShape="0"/>
            <a:softEdge rad="0"/>
          </a:effectLst>
        </p:spPr>
      </p:pic>
      <p:sp>
        <p:nvSpPr>
          <p:cNvPr id="7" name="TextBox 6"/>
          <p:cNvSpPr txBox="1"/>
          <p:nvPr/>
        </p:nvSpPr>
        <p:spPr>
          <a:xfrm>
            <a:off x="7786470" y="4109529"/>
            <a:ext cx="456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solidFill>
                  <a:schemeClr val="bg1"/>
                </a:solidFill>
                <a:latin typeface="Book Antiqua" charset="0"/>
                <a:ea typeface="Book Antiqua" charset="0"/>
                <a:cs typeface="Book Antiqua" charset="0"/>
              </a:rPr>
              <a:t>??</a:t>
            </a:r>
            <a:endParaRPr lang="en-CA" sz="2400" dirty="0">
              <a:solidFill>
                <a:schemeClr val="bg1"/>
              </a:solidFill>
              <a:latin typeface="Book Antiqua" charset="0"/>
              <a:ea typeface="Book Antiqua" charset="0"/>
              <a:cs typeface="Book Antiqu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81140" y="3647864"/>
            <a:ext cx="866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smtClean="0">
                <a:solidFill>
                  <a:schemeClr val="bg1"/>
                </a:solidFill>
                <a:latin typeface="Book Antiqua" charset="0"/>
                <a:ea typeface="Book Antiqua" charset="0"/>
                <a:cs typeface="Book Antiqua" charset="0"/>
              </a:rPr>
              <a:t>??</a:t>
            </a:r>
            <a:endParaRPr lang="en-CA" sz="2400" dirty="0">
              <a:solidFill>
                <a:schemeClr val="bg1"/>
              </a:solidFill>
              <a:latin typeface="Book Antiqua" charset="0"/>
              <a:ea typeface="Book Antiqua" charset="0"/>
              <a:cs typeface="Book Antiqua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38663" y="5134328"/>
            <a:ext cx="12687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1600" dirty="0">
                <a:latin typeface="Baskerville" charset="0"/>
                <a:ea typeface="Baskerville" charset="0"/>
                <a:cs typeface="Baskerville" charset="0"/>
              </a:rPr>
              <a:t>Location</a:t>
            </a:r>
            <a:endParaRPr lang="en-CA" sz="1600" dirty="0" smtClean="0">
              <a:latin typeface="Baskerville" charset="0"/>
              <a:ea typeface="Baskerville" charset="0"/>
              <a:cs typeface="Baskerville" charset="0"/>
            </a:endParaRPr>
          </a:p>
          <a:p>
            <a:pPr algn="ctr"/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Time of Day</a:t>
            </a:r>
          </a:p>
          <a:p>
            <a:pPr algn="ctr"/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Date</a:t>
            </a:r>
            <a:endParaRPr lang="en-CA" sz="1600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55180" y="5211273"/>
            <a:ext cx="6893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smtClean="0">
                <a:solidFill>
                  <a:schemeClr val="bg1">
                    <a:lumMod val="50000"/>
                  </a:schemeClr>
                </a:solidFill>
                <a:latin typeface="Baskerville" charset="0"/>
                <a:ea typeface="Baskerville" charset="0"/>
                <a:cs typeface="Baskerville" charset="0"/>
              </a:rPr>
              <a:t>Gray?</a:t>
            </a:r>
            <a:endParaRPr lang="en-CA" sz="1600" dirty="0">
              <a:solidFill>
                <a:schemeClr val="bg1">
                  <a:lumMod val="50000"/>
                </a:schemeClr>
              </a:solidFill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805914" y="5423693"/>
            <a:ext cx="11560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smtClean="0">
                <a:solidFill>
                  <a:schemeClr val="accent2"/>
                </a:solidFill>
                <a:latin typeface="Baskerville" charset="0"/>
                <a:ea typeface="Baskerville" charset="0"/>
                <a:cs typeface="Baskerville" charset="0"/>
              </a:rPr>
              <a:t>Cinnamon?</a:t>
            </a:r>
            <a:endParaRPr lang="en-CA" sz="1600" dirty="0">
              <a:solidFill>
                <a:schemeClr val="accent2"/>
              </a:solidFill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59897" y="4939874"/>
            <a:ext cx="721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Black?</a:t>
            </a:r>
            <a:endParaRPr lang="en-CA" sz="1600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15457" y="5754071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smtClean="0">
                <a:solidFill>
                  <a:schemeClr val="bg1">
                    <a:lumMod val="85000"/>
                  </a:schemeClr>
                </a:solidFill>
                <a:latin typeface="Baskerville" charset="0"/>
                <a:ea typeface="Baskerville" charset="0"/>
                <a:cs typeface="Baskerville" charset="0"/>
              </a:rPr>
              <a:t>White?</a:t>
            </a:r>
            <a:endParaRPr lang="en-CA" sz="1600" dirty="0">
              <a:solidFill>
                <a:schemeClr val="bg1">
                  <a:lumMod val="85000"/>
                </a:schemeClr>
              </a:solidFill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3886559" y="5440493"/>
            <a:ext cx="496388" cy="24819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600"/>
          </a:p>
        </p:txBody>
      </p:sp>
      <p:sp>
        <p:nvSpPr>
          <p:cNvPr id="17" name="Right Arrow 16"/>
          <p:cNvSpPr/>
          <p:nvPr/>
        </p:nvSpPr>
        <p:spPr>
          <a:xfrm>
            <a:off x="7272493" y="5440493"/>
            <a:ext cx="496388" cy="24819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60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067820" y="4976494"/>
            <a:ext cx="3668486" cy="18400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Multiclass Logistic Regression ?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Multilayer Perceptron ?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Support Vector Machine ?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Decision Tree ?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CA" sz="1600" dirty="0" smtClean="0">
                <a:latin typeface="Baskerville" charset="0"/>
                <a:ea typeface="Baskerville" charset="0"/>
                <a:cs typeface="Baskerville" charset="0"/>
              </a:rPr>
              <a:t>Random Forest ?</a:t>
            </a:r>
            <a:endParaRPr lang="en-CA" sz="1600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46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The Results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1137323"/>
              </p:ext>
            </p:extLst>
          </p:nvPr>
        </p:nvGraphicFramePr>
        <p:xfrm>
          <a:off x="1159328" y="1379332"/>
          <a:ext cx="8580120" cy="4742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0040"/>
                <a:gridCol w="2860040"/>
                <a:gridCol w="2860040"/>
              </a:tblGrid>
              <a:tr h="627547">
                <a:tc>
                  <a:txBody>
                    <a:bodyPr/>
                    <a:lstStyle/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Classification Accuracy</a:t>
                      </a:r>
                      <a:r>
                        <a:rPr lang="en-CA" baseline="0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 </a:t>
                      </a:r>
                      <a:r>
                        <a:rPr lang="en-CA" baseline="0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(%)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dirty="0" smtClean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algn="ctr"/>
                      <a:r>
                        <a:rPr lang="en-CA" b="1" dirty="0" smtClean="0">
                          <a:solidFill>
                            <a:schemeClr val="bg1"/>
                          </a:solidFill>
                          <a:latin typeface="Baskerville" charset="0"/>
                          <a:ea typeface="Baskerville" charset="0"/>
                          <a:cs typeface="Baskerville" charset="0"/>
                        </a:rPr>
                        <a:t>Model</a:t>
                      </a:r>
                      <a:endParaRPr lang="en-CA" b="1" dirty="0">
                        <a:solidFill>
                          <a:schemeClr val="bg1"/>
                        </a:solidFill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 smtClean="0">
                          <a:solidFill>
                            <a:schemeClr val="bg1"/>
                          </a:solidFill>
                          <a:latin typeface="Baskerville" charset="0"/>
                          <a:ea typeface="Baskerville" charset="0"/>
                          <a:cs typeface="Baskerville" charset="0"/>
                        </a:rPr>
                        <a:t>Predicting Primary Color</a:t>
                      </a:r>
                      <a:endParaRPr lang="en-CA" b="1" dirty="0">
                        <a:solidFill>
                          <a:schemeClr val="bg1"/>
                        </a:solidFill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b="1" dirty="0" smtClean="0">
                          <a:solidFill>
                            <a:schemeClr val="bg1"/>
                          </a:solidFill>
                          <a:latin typeface="Baskerville" charset="0"/>
                          <a:ea typeface="Baskerville" charset="0"/>
                          <a:cs typeface="Baskerville" charset="0"/>
                        </a:rPr>
                        <a:t>Predicting Highlight Color</a:t>
                      </a:r>
                    </a:p>
                  </a:txBody>
                  <a:tcPr anchor="ctr">
                    <a:solidFill>
                      <a:srgbClr val="73491D"/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Multiclass Logistic Regression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82.07547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34.23181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Multilayer Perceptron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82.07547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34.23181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Support Vector Machine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82.07547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34.90566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Decision Tree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75.33693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44.47439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275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Random Forest</a:t>
                      </a:r>
                    </a:p>
                    <a:p>
                      <a:pPr algn="ctr"/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82.07547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>
                          <a:latin typeface="Baskerville" charset="0"/>
                          <a:ea typeface="Baskerville" charset="0"/>
                          <a:cs typeface="Baskerville" charset="0"/>
                        </a:rPr>
                        <a:t>34.90566</a:t>
                      </a:r>
                      <a:endParaRPr lang="en-CA" dirty="0">
                        <a:latin typeface="Baskerville" charset="0"/>
                        <a:ea typeface="Baskerville" charset="0"/>
                        <a:cs typeface="Baskerville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4802776" y="2939141"/>
            <a:ext cx="1293223" cy="352697"/>
          </a:xfrm>
          <a:prstGeom prst="roundRect">
            <a:avLst/>
          </a:prstGeom>
          <a:solidFill>
            <a:schemeClr val="accent6">
              <a:alpha val="40000"/>
            </a:schemeClr>
          </a:solidFill>
          <a:ln w="4445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ounded Rectangle 5"/>
          <p:cNvSpPr/>
          <p:nvPr/>
        </p:nvSpPr>
        <p:spPr>
          <a:xfrm>
            <a:off x="7664813" y="4988851"/>
            <a:ext cx="1293223" cy="352697"/>
          </a:xfrm>
          <a:prstGeom prst="roundRect">
            <a:avLst/>
          </a:prstGeom>
          <a:solidFill>
            <a:schemeClr val="accent4">
              <a:alpha val="40000"/>
            </a:schemeClr>
          </a:solidFill>
          <a:ln w="4445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ounded Rectangle 7"/>
          <p:cNvSpPr/>
          <p:nvPr/>
        </p:nvSpPr>
        <p:spPr>
          <a:xfrm>
            <a:off x="4802776" y="3729835"/>
            <a:ext cx="1293223" cy="352697"/>
          </a:xfrm>
          <a:prstGeom prst="roundRect">
            <a:avLst/>
          </a:prstGeom>
          <a:solidFill>
            <a:schemeClr val="accent6">
              <a:alpha val="40000"/>
            </a:schemeClr>
          </a:solidFill>
          <a:ln w="4445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ounded Rectangle 8"/>
          <p:cNvSpPr/>
          <p:nvPr/>
        </p:nvSpPr>
        <p:spPr>
          <a:xfrm>
            <a:off x="4802776" y="4363942"/>
            <a:ext cx="1293223" cy="352697"/>
          </a:xfrm>
          <a:prstGeom prst="roundRect">
            <a:avLst/>
          </a:prstGeom>
          <a:solidFill>
            <a:schemeClr val="accent6">
              <a:alpha val="40000"/>
            </a:schemeClr>
          </a:solidFill>
          <a:ln w="4445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ounded Rectangle 9"/>
          <p:cNvSpPr/>
          <p:nvPr/>
        </p:nvSpPr>
        <p:spPr>
          <a:xfrm>
            <a:off x="4802776" y="5638801"/>
            <a:ext cx="1293223" cy="342900"/>
          </a:xfrm>
          <a:prstGeom prst="roundRect">
            <a:avLst/>
          </a:prstGeom>
          <a:solidFill>
            <a:schemeClr val="accent6">
              <a:alpha val="40000"/>
            </a:schemeClr>
          </a:solidFill>
          <a:ln w="44450">
            <a:prstDash val="lg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25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Predicting Primary Color</a:t>
            </a:r>
            <a:r>
              <a:rPr lang="en-CA" dirty="0">
                <a:solidFill>
                  <a:schemeClr val="bg1"/>
                </a:solidFill>
                <a:latin typeface="Baskerville" charset="0"/>
                <a:ea typeface="Baskerville" charset="0"/>
                <a:cs typeface="Baskerville" charset="0"/>
              </a:rPr>
              <a:t/>
            </a:r>
            <a:br>
              <a:rPr lang="en-CA" dirty="0">
                <a:solidFill>
                  <a:schemeClr val="bg1"/>
                </a:solidFill>
                <a:latin typeface="Baskerville" charset="0"/>
                <a:ea typeface="Baskerville" charset="0"/>
                <a:cs typeface="Baskerville" charset="0"/>
              </a:rPr>
            </a:b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Imbalance </a:t>
            </a: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Classes Problem</a:t>
            </a:r>
            <a:endParaRPr lang="en-CA" sz="2800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0779" y="1785691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Most of the models only predicted gray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squirrels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Gray: 83.32</a:t>
            </a: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% </a:t>
            </a:r>
            <a:endParaRPr lang="en-CA" dirty="0" smtClean="0">
              <a:latin typeface="Baskerville" charset="0"/>
              <a:ea typeface="Baskerville" charset="0"/>
              <a:cs typeface="Baskerville" charset="0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Black: 3.47</a:t>
            </a: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% </a:t>
            </a:r>
            <a:endParaRPr lang="en-CA" dirty="0" smtClean="0">
              <a:latin typeface="Baskerville" charset="0"/>
              <a:ea typeface="Baskerville" charset="0"/>
              <a:cs typeface="Baskerville" charset="0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Cinnamon: 13.21</a:t>
            </a:r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% </a:t>
            </a:r>
            <a:endParaRPr lang="en-CA" dirty="0" smtClean="0">
              <a:latin typeface="Baskerville" charset="0"/>
              <a:ea typeface="Baskerville" charset="0"/>
              <a:cs typeface="Baskerville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Attempts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to solve the problem: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Penalized-SVM: accuracy of </a:t>
            </a:r>
            <a:r>
              <a:rPr lang="mr-IN" sz="2800" dirty="0">
                <a:latin typeface="Baskerville" charset="0"/>
                <a:ea typeface="Baskerville" charset="0"/>
                <a:cs typeface="Baskerville" charset="0"/>
              </a:rPr>
              <a:t>38.14016%</a:t>
            </a:r>
            <a:endParaRPr lang="en-CA" sz="2800" dirty="0" smtClean="0">
              <a:latin typeface="Baskerville" charset="0"/>
              <a:ea typeface="Baskerville" charset="0"/>
              <a:cs typeface="Baskerville" charset="0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Tree-based algorithms</a:t>
            </a:r>
          </a:p>
          <a:p>
            <a:pPr lvl="2">
              <a:lnSpc>
                <a:spcPct val="150000"/>
              </a:lnSpc>
              <a:spcBef>
                <a:spcPts val="0"/>
              </a:spcBef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Random forest with 21 trees: </a:t>
            </a:r>
            <a:r>
              <a:rPr lang="is-IS" sz="2800" dirty="0">
                <a:latin typeface="Baskerville" charset="0"/>
                <a:ea typeface="Baskerville" charset="0"/>
                <a:cs typeface="Baskerville" charset="0"/>
              </a:rPr>
              <a:t>81.13208%</a:t>
            </a:r>
            <a:endParaRPr lang="en-CA" sz="2800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1370" y="2246875"/>
            <a:ext cx="2018560" cy="269088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6187045" y="5479331"/>
            <a:ext cx="1733797" cy="550958"/>
          </a:xfrm>
          <a:prstGeom prst="roundRect">
            <a:avLst/>
          </a:prstGeom>
          <a:solidFill>
            <a:schemeClr val="accent6">
              <a:alpha val="40000"/>
            </a:schemeClr>
          </a:solidFill>
          <a:ln w="44450"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024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Baskerville" charset="0"/>
                <a:ea typeface="Baskerville" charset="0"/>
                <a:cs typeface="Baskerville" charset="0"/>
              </a:rPr>
              <a:t>Predicting </a:t>
            </a:r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Highlight Color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7788"/>
            <a:ext cx="10171794" cy="4938712"/>
          </a:xfrm>
        </p:spPr>
        <p:txBody>
          <a:bodyPr>
            <a:noAutofit/>
          </a:bodyPr>
          <a:lstStyle/>
          <a:p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Same initial models were applied: </a:t>
            </a:r>
          </a:p>
          <a:p>
            <a:pPr lvl="1"/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none achieved classification accuracy &gt; 50%</a:t>
            </a:r>
          </a:p>
          <a:p>
            <a:pPr lvl="1"/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Highest was decision tree: </a:t>
            </a:r>
            <a:r>
              <a:rPr lang="uk-UA" sz="2700" dirty="0" smtClean="0">
                <a:latin typeface="Baskerville" charset="0"/>
                <a:ea typeface="Baskerville" charset="0"/>
                <a:cs typeface="Baskerville" charset="0"/>
              </a:rPr>
              <a:t>44.47439</a:t>
            </a:r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% </a:t>
            </a:r>
          </a:p>
          <a:p>
            <a:pPr lvl="1"/>
            <a:endParaRPr lang="en-CA" sz="2700" dirty="0">
              <a:latin typeface="Baskerville" charset="0"/>
              <a:ea typeface="Baskerville" charset="0"/>
              <a:cs typeface="Baskerville" charset="0"/>
            </a:endParaRPr>
          </a:p>
          <a:p>
            <a:r>
              <a:rPr lang="en-CA" sz="2700" dirty="0">
                <a:latin typeface="Baskerville" charset="0"/>
                <a:ea typeface="Baskerville" charset="0"/>
                <a:cs typeface="Baskerville" charset="0"/>
              </a:rPr>
              <a:t>R</a:t>
            </a:r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andom forests with different number of trees:</a:t>
            </a:r>
          </a:p>
          <a:p>
            <a:pPr lvl="1"/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The one with 16 trees: </a:t>
            </a:r>
            <a:r>
              <a:rPr lang="mr-IN" sz="2700" dirty="0">
                <a:latin typeface="Baskerville" charset="0"/>
                <a:ea typeface="Baskerville" charset="0"/>
                <a:cs typeface="Baskerville" charset="0"/>
              </a:rPr>
              <a:t>48.51752</a:t>
            </a:r>
            <a:r>
              <a:rPr lang="mr-IN" sz="2700" dirty="0" smtClean="0">
                <a:latin typeface="Baskerville" charset="0"/>
                <a:ea typeface="Baskerville" charset="0"/>
                <a:cs typeface="Baskerville" charset="0"/>
              </a:rPr>
              <a:t>%</a:t>
            </a:r>
            <a:endParaRPr lang="en-CA" sz="2700" dirty="0" smtClean="0">
              <a:latin typeface="Baskerville" charset="0"/>
              <a:ea typeface="Baskerville" charset="0"/>
              <a:cs typeface="Baskerville" charset="0"/>
            </a:endParaRPr>
          </a:p>
          <a:p>
            <a:endParaRPr lang="en-CA" sz="2700" dirty="0" smtClean="0">
              <a:latin typeface="Baskerville" charset="0"/>
              <a:ea typeface="Baskerville" charset="0"/>
              <a:cs typeface="Baskerville" charset="0"/>
            </a:endParaRPr>
          </a:p>
          <a:p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Random forest to predict both primary and highlight colors:</a:t>
            </a:r>
            <a:endParaRPr lang="en-CA" sz="2700" dirty="0">
              <a:latin typeface="Baskerville" charset="0"/>
              <a:ea typeface="Baskerville" charset="0"/>
              <a:cs typeface="Baskerville" charset="0"/>
            </a:endParaRPr>
          </a:p>
          <a:p>
            <a:pPr lvl="1"/>
            <a:r>
              <a:rPr lang="en-CA" sz="2700" dirty="0">
                <a:latin typeface="Baskerville" charset="0"/>
                <a:ea typeface="Baskerville" charset="0"/>
                <a:cs typeface="Baskerville" charset="0"/>
              </a:rPr>
              <a:t>Primary </a:t>
            </a:r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color: </a:t>
            </a:r>
            <a:r>
              <a:rPr lang="en-CA" sz="2700" dirty="0">
                <a:latin typeface="Baskerville" charset="0"/>
                <a:ea typeface="Baskerville" charset="0"/>
                <a:cs typeface="Baskerville" charset="0"/>
              </a:rPr>
              <a:t>18 </a:t>
            </a:r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trees  (80.99730%)</a:t>
            </a:r>
          </a:p>
          <a:p>
            <a:pPr lvl="1"/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Highlight color: </a:t>
            </a:r>
            <a:r>
              <a:rPr lang="en-US" sz="2700" dirty="0">
                <a:latin typeface="Baskerville" charset="0"/>
                <a:ea typeface="Baskerville" charset="0"/>
                <a:cs typeface="Baskerville" charset="0"/>
              </a:rPr>
              <a:t>16 trees (46.76550</a:t>
            </a:r>
            <a:r>
              <a:rPr lang="en-US" sz="2700" dirty="0" smtClean="0">
                <a:latin typeface="Baskerville" charset="0"/>
                <a:ea typeface="Baskerville" charset="0"/>
                <a:cs typeface="Baskerville" charset="0"/>
              </a:rPr>
              <a:t>%)</a:t>
            </a:r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 </a:t>
            </a:r>
          </a:p>
          <a:p>
            <a:pPr lvl="1"/>
            <a:r>
              <a:rPr lang="en-CA" sz="2700" dirty="0" smtClean="0">
                <a:latin typeface="Baskerville" charset="0"/>
                <a:ea typeface="Baskerville" charset="0"/>
                <a:cs typeface="Baskerville" charset="0"/>
              </a:rPr>
              <a:t>Both: 16 trees </a:t>
            </a:r>
            <a:r>
              <a:rPr lang="en-US" sz="2700" dirty="0">
                <a:latin typeface="Baskerville" charset="0"/>
                <a:ea typeface="Baskerville" charset="0"/>
                <a:cs typeface="Baskerville" charset="0"/>
              </a:rPr>
              <a:t>(46.76550%)</a:t>
            </a:r>
            <a:r>
              <a:rPr lang="en-CA" sz="2700" dirty="0">
                <a:latin typeface="Baskerville" charset="0"/>
                <a:ea typeface="Baskerville" charset="0"/>
                <a:cs typeface="Baskerville" charset="0"/>
              </a:rPr>
              <a:t> 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225142" y="2269371"/>
            <a:ext cx="1681843" cy="403980"/>
          </a:xfrm>
          <a:prstGeom prst="roundRect">
            <a:avLst/>
          </a:prstGeom>
          <a:solidFill>
            <a:schemeClr val="accent4">
              <a:alpha val="40000"/>
            </a:schemeClr>
          </a:solidFill>
          <a:ln w="4445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ounded Rectangle 5"/>
          <p:cNvSpPr/>
          <p:nvPr/>
        </p:nvSpPr>
        <p:spPr>
          <a:xfrm>
            <a:off x="4735286" y="3571881"/>
            <a:ext cx="1717674" cy="490525"/>
          </a:xfrm>
          <a:prstGeom prst="roundRect">
            <a:avLst/>
          </a:prstGeom>
          <a:solidFill>
            <a:schemeClr val="accent6">
              <a:lumMod val="60000"/>
              <a:lumOff val="40000"/>
              <a:alpha val="40000"/>
            </a:schemeClr>
          </a:solidFill>
          <a:ln w="444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568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Conclusion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79567" y="1447903"/>
            <a:ext cx="105319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Best performing models: Random forest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Primary fur color: 21 trees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Highlight fur color: 16 trees</a:t>
            </a:r>
            <a:endParaRPr lang="en-CA" sz="2800" dirty="0">
              <a:latin typeface="Baskerville" charset="0"/>
              <a:ea typeface="Baskerville" charset="0"/>
              <a:cs typeface="Baskerville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Consider other models for highlight fur color (neural network, </a:t>
            </a:r>
          </a:p>
          <a:p>
            <a:r>
              <a:rPr lang="en-CA" sz="2800" dirty="0" smtClean="0">
                <a:latin typeface="Baskerville" charset="0"/>
                <a:ea typeface="Baskerville" charset="0"/>
                <a:cs typeface="Baskerville" charset="0"/>
              </a:rPr>
              <a:t>KNN?)</a:t>
            </a:r>
          </a:p>
          <a:p>
            <a:pPr marL="742950" lvl="1" indent="-285750">
              <a:buFont typeface="Arial" charset="0"/>
              <a:buChar char="•"/>
            </a:pPr>
            <a:endParaRPr lang="en-CA" sz="2800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900" y="3458735"/>
            <a:ext cx="3605978" cy="34358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628" y="3526844"/>
            <a:ext cx="3625272" cy="336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8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389" y="5113337"/>
            <a:ext cx="10515600" cy="1325563"/>
          </a:xfrm>
        </p:spPr>
        <p:txBody>
          <a:bodyPr/>
          <a:lstStyle/>
          <a:p>
            <a:pPr algn="ctr"/>
            <a:r>
              <a:rPr lang="en-CA" dirty="0" smtClean="0">
                <a:latin typeface="Baskerville" charset="0"/>
                <a:ea typeface="Baskerville" charset="0"/>
                <a:cs typeface="Baskerville" charset="0"/>
              </a:rPr>
              <a:t>Thank you</a:t>
            </a:r>
            <a:endParaRPr lang="en-CA" dirty="0">
              <a:latin typeface="Baskerville" charset="0"/>
              <a:ea typeface="Baskerville" charset="0"/>
              <a:cs typeface="Baskerville" charset="0"/>
            </a:endParaRPr>
          </a:p>
        </p:txBody>
      </p:sp>
      <p:pic>
        <p:nvPicPr>
          <p:cNvPr id="7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920" y="1531287"/>
            <a:ext cx="2686537" cy="358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96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2838</TotalTime>
  <Words>319</Words>
  <Application>Microsoft Macintosh PowerPoint</Application>
  <PresentationFormat>Widescreen</PresentationFormat>
  <Paragraphs>81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.AppleColorEmojiUI</vt:lpstr>
      <vt:lpstr>Baskerville</vt:lpstr>
      <vt:lpstr>Book Antiqua</vt:lpstr>
      <vt:lpstr>Calibri</vt:lpstr>
      <vt:lpstr>Calibri Light</vt:lpstr>
      <vt:lpstr>Wingdings</vt:lpstr>
      <vt:lpstr>Arial</vt:lpstr>
      <vt:lpstr>Office Theme</vt:lpstr>
      <vt:lpstr>Predicting the Colors of Squirrels in Central Park</vt:lpstr>
      <vt:lpstr>Literature Review</vt:lpstr>
      <vt:lpstr>Dataset</vt:lpstr>
      <vt:lpstr>The Goal of the Project</vt:lpstr>
      <vt:lpstr>The Results</vt:lpstr>
      <vt:lpstr>Predicting Primary Color Imbalance Classes Problem</vt:lpstr>
      <vt:lpstr>Predicting Highlight Color</vt:lpstr>
      <vt:lpstr>Conclusion</vt:lpstr>
      <vt:lpstr>Thank you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Colors of Squirrels of Central Park</dc:title>
  <dc:creator>Vanessa Razon</dc:creator>
  <cp:lastModifiedBy>Vanessa Razon</cp:lastModifiedBy>
  <cp:revision>62</cp:revision>
  <dcterms:created xsi:type="dcterms:W3CDTF">2022-03-26T03:13:31Z</dcterms:created>
  <dcterms:modified xsi:type="dcterms:W3CDTF">2022-04-11T03:52:37Z</dcterms:modified>
</cp:coreProperties>
</file>

<file path=docProps/thumbnail.jpeg>
</file>